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7" r:id="rId2"/>
    <p:sldId id="268" r:id="rId3"/>
    <p:sldId id="269" r:id="rId4"/>
    <p:sldId id="266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D8C"/>
    <a:srgbClr val="7A7069"/>
    <a:srgbClr val="54C3BD"/>
    <a:srgbClr val="CC0000"/>
    <a:srgbClr val="D9BE73"/>
    <a:srgbClr val="172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1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344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8717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2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5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8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9CAD897-D46E-4AD2-BD9B-49DD3E640873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16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11/14/2019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96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49942" y="377363"/>
            <a:ext cx="11146972" cy="6255656"/>
          </a:xfrm>
          <a:prstGeom prst="roundRect">
            <a:avLst/>
          </a:prstGeom>
          <a:solidFill>
            <a:schemeClr val="tx1"/>
          </a:solidFill>
          <a:ln w="57150">
            <a:solidFill>
              <a:srgbClr val="172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OM" b="1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794" y="1178117"/>
            <a:ext cx="881649" cy="1218614"/>
          </a:xfrm>
          <a:prstGeom prst="rect">
            <a:avLst/>
          </a:prstGeom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302515"/>
              </p:ext>
            </p:extLst>
          </p:nvPr>
        </p:nvGraphicFramePr>
        <p:xfrm>
          <a:off x="8589959" y="2612413"/>
          <a:ext cx="2354664" cy="1925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1178">
                  <a:extLst>
                    <a:ext uri="{9D8B030D-6E8A-4147-A177-3AD203B41FA5}">
                      <a16:colId xmlns:a16="http://schemas.microsoft.com/office/drawing/2014/main" xmlns="" val="3691025742"/>
                    </a:ext>
                  </a:extLst>
                </a:gridCol>
                <a:gridCol w="493486">
                  <a:extLst>
                    <a:ext uri="{9D8B030D-6E8A-4147-A177-3AD203B41FA5}">
                      <a16:colId xmlns:a16="http://schemas.microsoft.com/office/drawing/2014/main" xmlns="" val="1171416011"/>
                    </a:ext>
                  </a:extLst>
                </a:gridCol>
              </a:tblGrid>
              <a:tr h="15474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المهددة بالأنقارض من الدرجة الأولى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21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9776964"/>
                  </a:ext>
                </a:extLst>
              </a:tr>
              <a:tr h="262596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المهددة بالإنقراض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15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1359287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المعرضة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للإنقراض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70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0946373"/>
                  </a:ext>
                </a:extLst>
              </a:tr>
              <a:tr h="22039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تحت التهديد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45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7506681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الأنواع أقل تهديدا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114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760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غير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متوفرة المعلومات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39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76152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24386" y="500770"/>
            <a:ext cx="112402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النباتات</a:t>
            </a:r>
            <a:endParaRPr lang="ar-OM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589959" y="5050012"/>
            <a:ext cx="2354664" cy="861774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</a:t>
            </a:r>
            <a:r>
              <a:rPr lang="ar-OM" sz="1600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 القائمة الحمراء للنباتات والأشجار العمانية</a:t>
            </a:r>
            <a:endParaRPr lang="ar-OM" sz="1600" dirty="0" smtClean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2015 </a:t>
            </a:r>
            <a:endParaRPr lang="ar-OM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830015" y="377363"/>
            <a:ext cx="29029" cy="5907314"/>
          </a:xfrm>
          <a:prstGeom prst="line">
            <a:avLst/>
          </a:prstGeom>
          <a:ln>
            <a:solidFill>
              <a:srgbClr val="1720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73" y="1178117"/>
            <a:ext cx="1495597" cy="124194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203365" y="514923"/>
            <a:ext cx="12250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الثدييات</a:t>
            </a:r>
            <a:endParaRPr lang="ar-OM" sz="2400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95984"/>
              </p:ext>
            </p:extLst>
          </p:nvPr>
        </p:nvGraphicFramePr>
        <p:xfrm>
          <a:off x="4765921" y="2621588"/>
          <a:ext cx="2282092" cy="1925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9386">
                  <a:extLst>
                    <a:ext uri="{9D8B030D-6E8A-4147-A177-3AD203B41FA5}">
                      <a16:colId xmlns:a16="http://schemas.microsoft.com/office/drawing/2014/main" xmlns="" val="3691025742"/>
                    </a:ext>
                  </a:extLst>
                </a:gridCol>
                <a:gridCol w="412706">
                  <a:extLst>
                    <a:ext uri="{9D8B030D-6E8A-4147-A177-3AD203B41FA5}">
                      <a16:colId xmlns:a16="http://schemas.microsoft.com/office/drawing/2014/main" xmlns="" val="1171416011"/>
                    </a:ext>
                  </a:extLst>
                </a:gridCol>
              </a:tblGrid>
              <a:tr h="15474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المهددة بالأنقراض من الدرجة الأولى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2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9776964"/>
                  </a:ext>
                </a:extLst>
              </a:tr>
              <a:tr h="262596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المهددة بالإنقراض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5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1359287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المعرضة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للإنقراض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9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0946373"/>
                  </a:ext>
                </a:extLst>
              </a:tr>
              <a:tr h="22039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تحت التهديد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3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7506681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الأنواع أقل تهديدا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50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760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غير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متوفرة المعلومات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9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761524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40051" y="5050012"/>
            <a:ext cx="2282092" cy="861774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</a:t>
            </a:r>
            <a:r>
              <a:rPr lang="ar-OM" sz="1600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 الدليل الميداني للثديات الكبيرة في عمان</a:t>
            </a:r>
            <a:endParaRPr lang="ar-OM" sz="1600" dirty="0" smtClean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113778" y="377363"/>
            <a:ext cx="29029" cy="5907314"/>
          </a:xfrm>
          <a:prstGeom prst="line">
            <a:avLst/>
          </a:prstGeom>
          <a:ln>
            <a:solidFill>
              <a:srgbClr val="1720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53840" y="520449"/>
            <a:ext cx="105830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الطيور</a:t>
            </a:r>
            <a:endParaRPr lang="ar-OM" sz="24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062" y="1269695"/>
            <a:ext cx="960081" cy="960081"/>
          </a:xfrm>
          <a:prstGeom prst="rect">
            <a:avLst/>
          </a:prstGeom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400340"/>
              </p:ext>
            </p:extLst>
          </p:nvPr>
        </p:nvGraphicFramePr>
        <p:xfrm>
          <a:off x="1074702" y="2583116"/>
          <a:ext cx="2308160" cy="1925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00320">
                  <a:extLst>
                    <a:ext uri="{9D8B030D-6E8A-4147-A177-3AD203B41FA5}">
                      <a16:colId xmlns:a16="http://schemas.microsoft.com/office/drawing/2014/main" xmlns="" val="3691025742"/>
                    </a:ext>
                  </a:extLst>
                </a:gridCol>
                <a:gridCol w="507840">
                  <a:extLst>
                    <a:ext uri="{9D8B030D-6E8A-4147-A177-3AD203B41FA5}">
                      <a16:colId xmlns:a16="http://schemas.microsoft.com/office/drawing/2014/main" xmlns="" val="1171416011"/>
                    </a:ext>
                  </a:extLst>
                </a:gridCol>
              </a:tblGrid>
              <a:tr h="15474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المهددة بالأنقارض من الدرجة الأولى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2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9776964"/>
                  </a:ext>
                </a:extLst>
              </a:tr>
              <a:tr h="262596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المهددة بالإنقراض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5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1359287"/>
                  </a:ext>
                </a:extLst>
              </a:tr>
              <a:tr h="225083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المعرضة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للإنقراض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14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0946373"/>
                  </a:ext>
                </a:extLst>
              </a:tr>
              <a:tr h="220394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تحت التهديد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22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67506681"/>
                  </a:ext>
                </a:extLst>
              </a:tr>
              <a:tr h="215705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الأنواع أقل تهديدا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458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7602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الغير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مصنفة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17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76152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45815" y="5050012"/>
            <a:ext cx="2282092" cy="861774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</a:t>
            </a:r>
            <a:r>
              <a:rPr lang="ar-OM" sz="1600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 قائمة الطيور في عمان</a:t>
            </a:r>
            <a:endParaRPr lang="ar-OM" sz="1600" dirty="0" smtClean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8949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05" y="0"/>
            <a:ext cx="9761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210" y="0"/>
            <a:ext cx="97455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902" y="0"/>
            <a:ext cx="98461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168" y="0"/>
            <a:ext cx="9685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615" y="0"/>
            <a:ext cx="9874770" cy="6858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50327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582" y="0"/>
            <a:ext cx="97348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8211" y="302181"/>
            <a:ext cx="11146972" cy="6255656"/>
          </a:xfrm>
          <a:prstGeom prst="roundRect">
            <a:avLst/>
          </a:prstGeom>
          <a:solidFill>
            <a:schemeClr val="tx1"/>
          </a:solidFill>
          <a:ln w="57150">
            <a:solidFill>
              <a:srgbClr val="172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rtl="1" fontAlgn="t"/>
            <a:r>
              <a:rPr lang="ar-OM" dirty="0"/>
              <a:t>المفصليات</a:t>
            </a:r>
          </a:p>
          <a:p>
            <a:pPr rtl="1" fontAlgn="t"/>
            <a:r>
              <a:rPr lang="ar-OM" dirty="0"/>
              <a:t>399</a:t>
            </a:r>
          </a:p>
          <a:p>
            <a:pPr rtl="1" fontAlgn="t"/>
            <a:r>
              <a:rPr lang="ar-OM" dirty="0"/>
              <a:t>الرخويات</a:t>
            </a:r>
          </a:p>
          <a:p>
            <a:pPr rtl="1" fontAlgn="t"/>
            <a:r>
              <a:rPr lang="ar-OM" dirty="0"/>
              <a:t>58</a:t>
            </a:r>
          </a:p>
          <a:p>
            <a:pPr rtl="1" fontAlgn="t"/>
            <a:r>
              <a:rPr lang="ar-OM" dirty="0" smtClean="0"/>
              <a:t>180</a:t>
            </a:r>
            <a:endParaRPr lang="ar-OM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019" y="1081772"/>
            <a:ext cx="1442993" cy="16139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38510" y="549258"/>
            <a:ext cx="12715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الزواحف</a:t>
            </a:r>
            <a:endParaRPr lang="ar-OM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16524"/>
              </p:ext>
            </p:extLst>
          </p:nvPr>
        </p:nvGraphicFramePr>
        <p:xfrm>
          <a:off x="7814755" y="2766585"/>
          <a:ext cx="3051734" cy="20100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01602">
                  <a:extLst>
                    <a:ext uri="{9D8B030D-6E8A-4147-A177-3AD203B41FA5}">
                      <a16:colId xmlns:a16="http://schemas.microsoft.com/office/drawing/2014/main" xmlns="" val="1520216808"/>
                    </a:ext>
                  </a:extLst>
                </a:gridCol>
                <a:gridCol w="450132">
                  <a:extLst>
                    <a:ext uri="{9D8B030D-6E8A-4147-A177-3AD203B41FA5}">
                      <a16:colId xmlns:a16="http://schemas.microsoft.com/office/drawing/2014/main" xmlns="" val="1986862322"/>
                    </a:ext>
                  </a:extLst>
                </a:gridCol>
              </a:tblGrid>
              <a:tr h="15494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المهددة </a:t>
                      </a: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بالأنقراض </a:t>
                      </a: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من الدرجة الأولى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13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المهددة بالإنقراض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77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المعرضة للإنقراض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6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131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تحت التهديد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2027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الأنواع أقل تهديدا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56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02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غير متوفرة المعلومات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6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616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الانواع الغير مصنفة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32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Calibri" panose="020F0502020204030204" pitchFamily="34" charset="0"/>
                        <a:cs typeface="Bahij Fedra Arabic" panose="02040503050201020203" pitchFamily="18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86114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63290" y="5037614"/>
            <a:ext cx="2354664" cy="615553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مسح الزواحف </a:t>
            </a: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2016 </a:t>
            </a:r>
            <a:endParaRPr lang="ar-OM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239053" y="377362"/>
            <a:ext cx="29029" cy="5907314"/>
          </a:xfrm>
          <a:prstGeom prst="line">
            <a:avLst/>
          </a:prstGeom>
          <a:ln>
            <a:solidFill>
              <a:srgbClr val="1720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67" y="1257863"/>
            <a:ext cx="1244098" cy="1272373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48872"/>
              </p:ext>
            </p:extLst>
          </p:nvPr>
        </p:nvGraphicFramePr>
        <p:xfrm>
          <a:off x="4656049" y="2777177"/>
          <a:ext cx="1812605" cy="15183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8345">
                  <a:extLst>
                    <a:ext uri="{9D8B030D-6E8A-4147-A177-3AD203B41FA5}">
                      <a16:colId xmlns:a16="http://schemas.microsoft.com/office/drawing/2014/main" xmlns="" val="3384287632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xmlns="" val="1856654010"/>
                    </a:ext>
                  </a:extLst>
                </a:gridCol>
              </a:tblGrid>
              <a:tr h="288398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المفصليات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399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6943311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الرخويات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58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0047121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الشعاب المرجانية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180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3153821"/>
                  </a:ext>
                </a:extLst>
              </a:tr>
              <a:tr h="421111"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شوكيات الجلد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ar-OM" sz="1200" b="0" kern="1200" dirty="0" smtClean="0">
                          <a:solidFill>
                            <a:sysClr val="windowText" lastClr="000000"/>
                          </a:solidFill>
                          <a:effectLst/>
                          <a:latin typeface="Bahij Fedra Arabic" panose="02040503050201020203" pitchFamily="18" charset="-78"/>
                          <a:ea typeface="+mn-ea"/>
                          <a:cs typeface="Bahij Fedra Arabic" panose="02040503050201020203" pitchFamily="18" charset="-78"/>
                        </a:rPr>
                        <a:t>56</a:t>
                      </a:r>
                      <a:endParaRPr lang="ar-OM" sz="1200" b="0" kern="1200" dirty="0">
                        <a:solidFill>
                          <a:sysClr val="windowText" lastClr="000000"/>
                        </a:solidFill>
                        <a:effectLst/>
                        <a:latin typeface="Bahij Fedra Arabic" panose="02040503050201020203" pitchFamily="18" charset="-78"/>
                        <a:ea typeface="+mn-ea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298377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64711" y="549257"/>
            <a:ext cx="25010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اللافقاريات البحرية</a:t>
            </a:r>
            <a:endParaRPr lang="ar-OM" sz="2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856621" y="377362"/>
            <a:ext cx="29029" cy="5907314"/>
          </a:xfrm>
          <a:prstGeom prst="line">
            <a:avLst/>
          </a:prstGeom>
          <a:ln>
            <a:solidFill>
              <a:srgbClr val="17204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5749" y="536959"/>
            <a:ext cx="213391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OM" sz="24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النباتات البحرية</a:t>
            </a:r>
            <a:endParaRPr lang="ar-OM" sz="2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05" y="1056361"/>
            <a:ext cx="2085975" cy="184967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68765"/>
              </p:ext>
            </p:extLst>
          </p:nvPr>
        </p:nvGraphicFramePr>
        <p:xfrm>
          <a:off x="1043205" y="2766585"/>
          <a:ext cx="2221972" cy="13268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5237">
                  <a:extLst>
                    <a:ext uri="{9D8B030D-6E8A-4147-A177-3AD203B41FA5}">
                      <a16:colId xmlns:a16="http://schemas.microsoft.com/office/drawing/2014/main" xmlns="" val="1549948892"/>
                    </a:ext>
                  </a:extLst>
                </a:gridCol>
                <a:gridCol w="826735">
                  <a:extLst>
                    <a:ext uri="{9D8B030D-6E8A-4147-A177-3AD203B41FA5}">
                      <a16:colId xmlns:a16="http://schemas.microsoft.com/office/drawing/2014/main" xmlns="" val="61744328"/>
                    </a:ext>
                  </a:extLst>
                </a:gridCol>
              </a:tblGrid>
              <a:tr h="44228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الأعشاب</a:t>
                      </a:r>
                      <a:r>
                        <a:rPr lang="ar-OM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 البحرية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4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43141082"/>
                  </a:ext>
                </a:extLst>
              </a:tr>
              <a:tr h="44228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الطحالب البحرية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323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3041223"/>
                  </a:ext>
                </a:extLst>
              </a:tr>
              <a:tr h="44228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العةالق النباتية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ar-OM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183</a:t>
                      </a:r>
                      <a:endParaRPr lang="ar-OM" sz="12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867711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158986" y="5042858"/>
            <a:ext cx="2906373" cy="615553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:استراتيجية التنوع الأحيائي </a:t>
            </a: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2019</a:t>
            </a:r>
            <a:endParaRPr lang="ar-OM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0388" y="5037615"/>
            <a:ext cx="2993768" cy="615553"/>
          </a:xfrm>
          <a:prstGeom prst="rect">
            <a:avLst/>
          </a:prstGeom>
          <a:noFill/>
          <a:ln w="9525">
            <a:solidFill>
              <a:srgbClr val="17204B"/>
            </a:solidFill>
            <a:prstDash val="sysDot"/>
          </a:ln>
        </p:spPr>
        <p:txBody>
          <a:bodyPr wrap="square" rtlCol="1">
            <a:spAutoFit/>
          </a:bodyPr>
          <a:lstStyle/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المصدر</a:t>
            </a:r>
            <a:r>
              <a:rPr lang="ar-OM" sz="16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 استراتيجية التنوع الأحيائي</a:t>
            </a:r>
          </a:p>
          <a:p>
            <a:pPr algn="r" rtl="1"/>
            <a:r>
              <a:rPr lang="ar-OM" sz="1600" b="1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سنة الأساس</a:t>
            </a:r>
            <a:r>
              <a:rPr lang="ar-OM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rPr>
              <a:t>:  2019</a:t>
            </a:r>
            <a:endParaRPr lang="ar-OM" dirty="0">
              <a:solidFill>
                <a:schemeClr val="tx2">
                  <a:lumMod val="50000"/>
                </a:schemeClr>
              </a:solidFill>
              <a:latin typeface="Bahij Fedra Arabic" panose="02040503050201020203" pitchFamily="18" charset="-78"/>
              <a:cs typeface="Bahij Fedra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4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48969" y="373279"/>
            <a:ext cx="11146972" cy="6255656"/>
            <a:chOff x="448969" y="373279"/>
            <a:chExt cx="11146972" cy="6255656"/>
          </a:xfrm>
        </p:grpSpPr>
        <p:sp>
          <p:nvSpPr>
            <p:cNvPr id="2" name="Rounded Rectangle 1"/>
            <p:cNvSpPr/>
            <p:nvPr/>
          </p:nvSpPr>
          <p:spPr>
            <a:xfrm>
              <a:off x="448969" y="373279"/>
              <a:ext cx="11146972" cy="6255656"/>
            </a:xfrm>
            <a:prstGeom prst="roundRect">
              <a:avLst/>
            </a:prstGeom>
            <a:solidFill>
              <a:schemeClr val="tx1"/>
            </a:solidFill>
            <a:ln w="57150">
              <a:solidFill>
                <a:srgbClr val="1720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rtl="1" fontAlgn="t"/>
              <a:r>
                <a:rPr lang="ar-OM" dirty="0"/>
                <a:t>المفصليات</a:t>
              </a:r>
            </a:p>
            <a:p>
              <a:pPr rtl="1" fontAlgn="t"/>
              <a:r>
                <a:rPr lang="ar-OM" dirty="0"/>
                <a:t>399</a:t>
              </a:r>
            </a:p>
            <a:p>
              <a:pPr rtl="1" fontAlgn="t"/>
              <a:r>
                <a:rPr lang="ar-OM" dirty="0"/>
                <a:t>الرخويات</a:t>
              </a:r>
            </a:p>
            <a:p>
              <a:pPr rtl="1" fontAlgn="t"/>
              <a:r>
                <a:rPr lang="ar-OM" dirty="0"/>
                <a:t>58</a:t>
              </a:r>
            </a:p>
            <a:p>
              <a:pPr rtl="1" fontAlgn="t"/>
              <a:r>
                <a:rPr lang="ar-OM" dirty="0" smtClean="0"/>
                <a:t>180</a:t>
              </a:r>
              <a:endParaRPr lang="ar-OM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7272" y="736303"/>
              <a:ext cx="1962424" cy="1143586"/>
            </a:xfrm>
            <a:prstGeom prst="rect">
              <a:avLst/>
            </a:prstGeom>
            <a:ln w="28575">
              <a:solidFill>
                <a:srgbClr val="D9BE73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869101" y="2163793"/>
              <a:ext cx="285876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OM" b="1" dirty="0">
                  <a:solidFill>
                    <a:schemeClr val="accent4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3</a:t>
              </a:r>
              <a:r>
                <a:rPr lang="ar-OM" b="1" dirty="0" smtClean="0">
                  <a:solidFill>
                    <a:schemeClr val="accent4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 محميات جبلية، 4911.5كم2</a:t>
              </a:r>
              <a:endParaRPr lang="ar-OM" b="1" dirty="0">
                <a:solidFill>
                  <a:schemeClr val="accent4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8821" y="732663"/>
              <a:ext cx="1962424" cy="1167425"/>
            </a:xfrm>
            <a:prstGeom prst="rect">
              <a:avLst/>
            </a:prstGeom>
            <a:ln w="28575">
              <a:solidFill>
                <a:srgbClr val="00B0F0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973866" y="1929402"/>
              <a:ext cx="2978255" cy="9233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ar-OM" b="1" dirty="0" smtClean="0">
                  <a:solidFill>
                    <a:srgbClr val="0070C0"/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13 محمية بحرية (9 منها أخوار)، 2956.91785 كم2</a:t>
              </a:r>
              <a:endParaRPr lang="ar-OM" b="1" dirty="0">
                <a:solidFill>
                  <a:srgbClr val="0070C0"/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5306" y="732663"/>
              <a:ext cx="1962424" cy="1125146"/>
            </a:xfrm>
            <a:prstGeom prst="rect">
              <a:avLst/>
            </a:prstGeom>
            <a:ln w="28575">
              <a:solidFill>
                <a:schemeClr val="accent3">
                  <a:lumMod val="50000"/>
                </a:schemeClr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8026626" y="2163793"/>
              <a:ext cx="285876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/>
              <a:r>
                <a:rPr lang="ar-OM" b="1" dirty="0" smtClean="0">
                  <a:solidFill>
                    <a:schemeClr val="accent3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4 محميات برية، 3683كم2</a:t>
              </a:r>
              <a:endParaRPr lang="ar-OM" b="1" dirty="0">
                <a:solidFill>
                  <a:schemeClr val="accent3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9058" y="2882047"/>
              <a:ext cx="2992096" cy="2246769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  <a:prstDash val="sysDash"/>
            </a:ln>
          </p:spPr>
          <p:txBody>
            <a:bodyPr wrap="square" rtlCol="1">
              <a:spAutoFit/>
            </a:bodyPr>
            <a:lstStyle/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جبل سمحان،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الموائل / الانواع </a:t>
              </a:r>
            </a:p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الجبل الأخضر للمناظر الطبيعية،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المناظر الطبيعية</a:t>
              </a:r>
            </a:p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جبل قهوان،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الموائل / الانواع</a:t>
              </a:r>
              <a:endParaRPr lang="ar-OM" sz="1400" b="1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23985" y="2882046"/>
              <a:ext cx="2992096" cy="3323987"/>
            </a:xfrm>
            <a:prstGeom prst="rect">
              <a:avLst/>
            </a:prstGeom>
            <a:noFill/>
            <a:ln>
              <a:solidFill>
                <a:srgbClr val="0070C0"/>
              </a:solidFill>
              <a:prstDash val="sysDash"/>
            </a:ln>
          </p:spPr>
          <p:txBody>
            <a:bodyPr wrap="square" rtlCol="1">
              <a:spAutoFit/>
            </a:bodyPr>
            <a:lstStyle/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الأخوار التسعة،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- </a:t>
              </a:r>
            </a:p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القرم الطبيعية،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-</a:t>
              </a:r>
            </a:p>
            <a:p>
              <a:pPr marL="96838" indent="-96838" algn="r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الأراضي الرطبة بمحافظة الوسطى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، -</a:t>
              </a:r>
            </a:p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جزر الديمانيات،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 الموائل / الانواع</a:t>
              </a:r>
            </a:p>
            <a:p>
              <a:pPr marL="96838" indent="-96838" algn="just" rtl="1">
                <a:lnSpc>
                  <a:spcPct val="25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السلاحف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، الموائل / الانواع</a:t>
              </a:r>
              <a:endParaRPr lang="ar-OM" sz="1400" dirty="0" smtClean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27568" y="2852732"/>
              <a:ext cx="3256885" cy="3539430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  <a:prstDash val="sysDash"/>
            </a:ln>
          </p:spPr>
          <p:txBody>
            <a:bodyPr wrap="square" rtlCol="1">
              <a:spAutoFit/>
            </a:bodyPr>
            <a:lstStyle/>
            <a:p>
              <a:pPr marL="96838" indent="-96838" algn="just" rtl="1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حديقة السليل الطبيعية،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منتزه (حديقة وطنية)</a:t>
              </a:r>
            </a:p>
            <a:p>
              <a:pPr marL="96838" indent="-96838" algn="just" rtl="1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محميةالرستاق للحياة البرية،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منطقة محمية بموارد طبيعية مستدامة</a:t>
              </a:r>
            </a:p>
            <a:p>
              <a:pPr marL="96838" indent="-96838" algn="just" rtl="1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الحجر الغربي لأضواء النجوم،منطقة محمية بموارد طبيعية مستدامة</a:t>
              </a:r>
            </a:p>
            <a:p>
              <a:pPr marL="96838" indent="-96838" algn="just" rtl="1">
                <a:lnSpc>
                  <a:spcPct val="200000"/>
                </a:lnSpc>
                <a:buFont typeface="Arial" panose="020B0604020202020204" pitchFamily="34" charset="0"/>
                <a:buChar char="•"/>
              </a:pPr>
              <a:r>
                <a:rPr lang="ar-OM" sz="1400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محمية الكائنات الحية والفطرية بمحافظة الوسطى، </a:t>
              </a:r>
              <a:r>
                <a:rPr lang="ar-OM" sz="1400" b="1" dirty="0" smtClean="0">
                  <a:solidFill>
                    <a:schemeClr val="tx2">
                      <a:lumMod val="50000"/>
                    </a:schemeClr>
                  </a:solidFill>
                  <a:latin typeface="Bahij Fedra Arabic" panose="02040503050201020203" pitchFamily="18" charset="-78"/>
                  <a:cs typeface="Bahij Fedra Arabic" panose="02040503050201020203" pitchFamily="18" charset="-78"/>
                </a:rPr>
                <a:t>الموائل/ الانواع</a:t>
              </a:r>
              <a:endParaRPr lang="ar-OM" sz="1400" b="1" dirty="0">
                <a:solidFill>
                  <a:schemeClr val="tx2">
                    <a:lumMod val="50000"/>
                  </a:schemeClr>
                </a:solidFill>
                <a:latin typeface="Bahij Fedra Arabic" panose="02040503050201020203" pitchFamily="18" charset="-78"/>
                <a:cs typeface="Bahij Fedra Arabic" panose="02040503050201020203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2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00799"/>
              </p:ext>
            </p:extLst>
          </p:nvPr>
        </p:nvGraphicFramePr>
        <p:xfrm>
          <a:off x="136481" y="101595"/>
          <a:ext cx="11779748" cy="663304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2457860">
                  <a:extLst>
                    <a:ext uri="{9D8B030D-6E8A-4147-A177-3AD203B41FA5}">
                      <a16:colId xmlns:a16="http://schemas.microsoft.com/office/drawing/2014/main" xmlns="" val="3063985591"/>
                    </a:ext>
                  </a:extLst>
                </a:gridCol>
                <a:gridCol w="1761032">
                  <a:extLst>
                    <a:ext uri="{9D8B030D-6E8A-4147-A177-3AD203B41FA5}">
                      <a16:colId xmlns:a16="http://schemas.microsoft.com/office/drawing/2014/main" xmlns="" val="3136452255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xmlns="" val="16745130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3895454"/>
                    </a:ext>
                  </a:extLst>
                </a:gridCol>
                <a:gridCol w="818865">
                  <a:extLst>
                    <a:ext uri="{9D8B030D-6E8A-4147-A177-3AD203B41FA5}">
                      <a16:colId xmlns:a16="http://schemas.microsoft.com/office/drawing/2014/main" xmlns="" val="2663552111"/>
                    </a:ext>
                  </a:extLst>
                </a:gridCol>
                <a:gridCol w="968991">
                  <a:extLst>
                    <a:ext uri="{9D8B030D-6E8A-4147-A177-3AD203B41FA5}">
                      <a16:colId xmlns:a16="http://schemas.microsoft.com/office/drawing/2014/main" xmlns="" val="252983839"/>
                    </a:ext>
                  </a:extLst>
                </a:gridCol>
                <a:gridCol w="764275">
                  <a:extLst>
                    <a:ext uri="{9D8B030D-6E8A-4147-A177-3AD203B41FA5}">
                      <a16:colId xmlns:a16="http://schemas.microsoft.com/office/drawing/2014/main" xmlns="" val="3627361710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318009981"/>
                    </a:ext>
                  </a:extLst>
                </a:gridCol>
                <a:gridCol w="777922">
                  <a:extLst>
                    <a:ext uri="{9D8B030D-6E8A-4147-A177-3AD203B41FA5}">
                      <a16:colId xmlns:a16="http://schemas.microsoft.com/office/drawing/2014/main" xmlns="" val="2912009189"/>
                    </a:ext>
                  </a:extLst>
                </a:gridCol>
                <a:gridCol w="1009935">
                  <a:extLst>
                    <a:ext uri="{9D8B030D-6E8A-4147-A177-3AD203B41FA5}">
                      <a16:colId xmlns:a16="http://schemas.microsoft.com/office/drawing/2014/main" xmlns="" val="4091863897"/>
                    </a:ext>
                  </a:extLst>
                </a:gridCol>
                <a:gridCol w="641441">
                  <a:extLst>
                    <a:ext uri="{9D8B030D-6E8A-4147-A177-3AD203B41FA5}">
                      <a16:colId xmlns:a16="http://schemas.microsoft.com/office/drawing/2014/main" xmlns="" val="1079077234"/>
                    </a:ext>
                  </a:extLst>
                </a:gridCol>
              </a:tblGrid>
              <a:tr h="237781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اسم المحمية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تصنيف </a:t>
                      </a:r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IUCN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نوع النظام البيئي في المحميات الطبيعية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930830"/>
                  </a:ext>
                </a:extLst>
              </a:tr>
              <a:tr h="237781">
                <a:tc v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OM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غابات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مزروعة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أرض جافة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ساحلي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بحري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حضري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جزيرة 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أراض رطبة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1"/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جبلي</a:t>
                      </a:r>
                      <a:endParaRPr lang="ar-OM" sz="1400" b="1" i="0" u="none" strike="noStrike" dirty="0">
                        <a:solidFill>
                          <a:schemeClr val="tx1"/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720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2179183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القرم الطبيعية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منطقة محمية بموارد طبيعية مستدامة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4726424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الاراضي الرطبة بمحافظة الوسطى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9141567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حديقة السليل الطبيعية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منتزه(حديقة وطنية)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3415803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السلاحف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الموائل/ الانواع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98476305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الكائنات الحية والفطرية بمحافظة الوسطى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الموائل/ الانواع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1261318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جبل سمحان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الموائل/ الانواع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6403316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البليد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90831510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المغسيل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08747298"/>
                  </a:ext>
                </a:extLst>
              </a:tr>
              <a:tr h="244215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القرم الصغير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1199350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القرم الكبير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5388122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عوقد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5512289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روري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0104122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صولي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1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6786200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طاقة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01559653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خور الدهاريز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-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7747314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الجبل الاخضر للمناظر الطبيعية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المناظر الطبيعية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2867540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جبل قهوان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الموائل/ الانواع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65628866"/>
                  </a:ext>
                </a:extLst>
              </a:tr>
              <a:tr h="237781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محميةجزر الديمانيات الطبيعية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الموائل/ الانواع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01431097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الرستاق للحياة البرية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منطقة محمية بموارد طبيعية مستدامة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76709245"/>
                  </a:ext>
                </a:extLst>
              </a:tr>
              <a:tr h="470352"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محمية الحجر الغربي لاضواء النجوم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منطقة محمية بموارد طبيعية مستدامة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 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OM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OM" sz="14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ahij Fedra Arabic" panose="02040503050201020203" pitchFamily="18" charset="-78"/>
                          <a:cs typeface="Bahij Fedra Arabic" panose="02040503050201020203" pitchFamily="18" charset="-78"/>
                        </a:rPr>
                        <a:t>√</a:t>
                      </a:r>
                      <a:endParaRPr lang="ar-OM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ahij Fedra Arabic" panose="02040503050201020203" pitchFamily="18" charset="-78"/>
                        <a:cs typeface="Bahij Fedra Arabic" panose="02040503050201020203" pitchFamily="18" charset="-78"/>
                      </a:endParaRPr>
                    </a:p>
                  </a:txBody>
                  <a:tcPr marL="4779" marR="4779" marT="4779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8182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751892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OM" sz="2800" dirty="0">
                <a:latin typeface="BahijFedraArabic"/>
              </a:rPr>
              <a:t>الطيور</a:t>
            </a:r>
          </a:p>
          <a:p>
            <a:r>
              <a:rPr lang="ar-OM" dirty="0">
                <a:latin typeface="BahijFedraArabic"/>
              </a:rPr>
              <a:t>١٥٦ نوع</a:t>
            </a:r>
          </a:p>
          <a:p>
            <a:r>
              <a:rPr lang="ar-OM" dirty="0">
                <a:latin typeface="BahijFedraArabic"/>
              </a:rPr>
              <a:t>٨ اقل تهديد</a:t>
            </a:r>
          </a:p>
          <a:p>
            <a:r>
              <a:rPr lang="ar-OM" dirty="0">
                <a:latin typeface="BahijFedraArabic"/>
              </a:rPr>
              <a:t>٢ غﻴﺮ </a:t>
            </a:r>
            <a:r>
              <a:rPr lang="ar-OM" dirty="0" smtClean="0">
                <a:latin typeface="BahijFedraArabic"/>
              </a:rPr>
              <a:t>مصنفةفقلقلقلقلقلفالبا</a:t>
            </a:r>
            <a:endParaRPr lang="ar-OM" dirty="0"/>
          </a:p>
        </p:txBody>
      </p:sp>
      <p:sp>
        <p:nvSpPr>
          <p:cNvPr id="3" name="Rectangle 2"/>
          <p:cNvSpPr/>
          <p:nvPr/>
        </p:nvSpPr>
        <p:spPr>
          <a:xfrm>
            <a:off x="3048000" y="2751892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OM" sz="2800" dirty="0">
                <a:latin typeface="BahijFedraArabic"/>
              </a:rPr>
              <a:t>الطيور</a:t>
            </a:r>
          </a:p>
          <a:p>
            <a:r>
              <a:rPr lang="ar-OM" dirty="0">
                <a:latin typeface="BahijFedraArabic"/>
              </a:rPr>
              <a:t>١٥٦ </a:t>
            </a:r>
            <a:r>
              <a:rPr lang="ar-OM" dirty="0" smtClean="0">
                <a:latin typeface="BahijFedraArabic"/>
              </a:rPr>
              <a:t>نوع</a:t>
            </a:r>
            <a:endParaRPr lang="ar-OM" dirty="0">
              <a:latin typeface="BahijFedraArabic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97" y="0"/>
            <a:ext cx="97708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55" y="0"/>
            <a:ext cx="9750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8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90" y="0"/>
            <a:ext cx="97998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449" y="0"/>
            <a:ext cx="96251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45" y="0"/>
            <a:ext cx="98011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rgbClr val="1A8D8C"/>
      </a:dk1>
      <a:lt1>
        <a:sysClr val="window" lastClr="FFFFFF"/>
      </a:lt1>
      <a:dk2>
        <a:srgbClr val="1A8D8C"/>
      </a:dk2>
      <a:lt2>
        <a:srgbClr val="636363"/>
      </a:lt2>
      <a:accent1>
        <a:srgbClr val="54C3BD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12839</TotalTime>
  <Words>556</Words>
  <Application>Microsoft Office PowerPoint</Application>
  <PresentationFormat>Widescreen</PresentationFormat>
  <Paragraphs>344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Bahij Fedra Arabic</vt:lpstr>
      <vt:lpstr>BahijFedraArabic</vt:lpstr>
      <vt:lpstr>Calibri</vt:lpstr>
      <vt:lpstr>Century Gothic</vt:lpstr>
      <vt:lpstr>Tahoma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المؤشرات البيئية Environmental Indicators</dc:title>
  <dc:creator>oman</dc:creator>
  <cp:lastModifiedBy>Nabil Sulaiman Al-Hatmi</cp:lastModifiedBy>
  <cp:revision>237</cp:revision>
  <dcterms:created xsi:type="dcterms:W3CDTF">2019-10-14T06:23:08Z</dcterms:created>
  <dcterms:modified xsi:type="dcterms:W3CDTF">2019-11-14T08:43:03Z</dcterms:modified>
</cp:coreProperties>
</file>